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C548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640080"/>
            <a:ext cx="8229600" cy="2560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А.С. Пушкин. «Евгений Онегин»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457200" y="329184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Литература · 9 класс · По учебнику Коровиной В.Я.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914400" y="324612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Актуализация знаний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критики В.Г. Белинского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365760" y="1280160"/>
            <a:ext cx="393192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«Евгений Онегин» — энциклопедия русской жизни. Это произведение содержит полную картину общества начала XIX века с его нравами, привычками и образом мысли.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292608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 воспоминаний современников Пушкина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4754880" y="1280160"/>
            <a:ext cx="4023360" cy="2377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Молодые люди высшего света часто казались равнодушными, томившимися скукой и презирающими общество. Такой тип молодого человека был часто встречаем в Петербурге 1820-х годов.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74320" y="3931920"/>
            <a:ext cx="85953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❓ Почему образ Евгения Онегина был так узнаваем и актуален для читателей пушкинской эпохи?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B4F8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Проблемный вопрос урока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914400" y="1005840"/>
            <a:ext cx="7315200" cy="0"/>
          </a:xfrm>
          <a:prstGeom prst="line">
            <a:avLst/>
          </a:prstGeom>
          <a:noFill/>
          <a:ln w="19050">
            <a:solidFill>
              <a:srgbClr val="FFCDB2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731520" y="1280160"/>
            <a:ext cx="7680960" cy="2011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Какова роль романа «Евгений Онегин» в развитии русской литературы и как он отражает духовный кризис молодого поколения?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731520" y="3474720"/>
            <a:ext cx="768096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CDB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Почему личная трагедия главного героя становится трагедией всего поколения?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Исторические предпосылки создания романа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Эпоха послевоенного разочарования после войны 1812 года среди дворянской молодёжи.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Влияние европейского романтизма и байронизма на русскую интеллигенцию.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Политический кризис после восстания декабристов в 1825 году.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Скука и духовная пустота в жизни аристократии петербургского общества.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Конфликт личных чувств и общественных норм в дворянской среде.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История создания и публикации романа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1823 год — Пушкин начинает работу над романом «Евгений Онегин» в Кишинёве.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1825 год — завершена 1-я глава; одна за другой публикуются главы в журналах.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1833 год — выпущено полное издание романа из 8 глав.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Жанр — роман в стихах, непривычный для русской литературы того времени.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Повествование ведётся четырёхстопным ямбом с особой строфой (онегинская строфа).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Хронология работы Пушкина над романом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274320" y="91440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1823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1508760" y="914400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Начало работы над «Евгением Онегиным» в Кишинёве во время ссылки.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74320" y="1444752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1825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08760" y="1444752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Завершена первая глава. Пушкин прерывает работу, затем возвращается к ней.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74320" y="1975104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1825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1508760" y="1975104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Восстание декабристов. События оказывают влияние на содержание романа.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274320" y="2505456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1828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1508760" y="2505456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Опубликована глава 1-я (отрывок) в журнале «Мнемозина».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4320" y="3035808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1829–1832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1508760" y="3035808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Постепенная публикация глав в различных журналах и альманахах.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274320" y="3566160"/>
            <a:ext cx="1097280" cy="41148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74320" y="3566160"/>
            <a:ext cx="10972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1833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1508760" y="3566160"/>
            <a:ext cx="740664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Полное издание романа из 8 глав в издательстве литографированием.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Композиция и сюжет романа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Действие разворачивается в начале 1820-х годов в Петербурге и деревне Татьяны.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Главные персонажи: Евгений Онегин, Татьяна Ларина, Владимир Ленский, Ольга Ларина.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Основная линия: приезд скучающего Онегина в провинцию и его отношения с местным обществом.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Центральный конфликт: письмо Татьяны, её открытое признание в любви и холодный отказ Онегина.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Финал: дуэль между Онегиным и Ленским; встреча Татьяны и Онегина спустя годы.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А.С. Пушкин — создатель романа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384048" y="960120"/>
            <a:ext cx="8321040" cy="1737360"/>
          </a:xfrm>
          <a:prstGeom prst="rect">
            <a:avLst/>
          </a:prstGeom>
          <a:solidFill>
            <a:srgbClr val="F0F0F0"/>
          </a:solidFill>
          <a:ln w="6350">
            <a:solidFill>
              <a:srgbClr val="DDDDDD"/>
            </a:solidFill>
            <a:prstDash val="solid"/>
          </a:ln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98279" y="960120"/>
            <a:ext cx="1492577" cy="17373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274320" y="2761488"/>
            <a:ext cx="8503920" cy="438912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320040" y="2761488"/>
            <a:ext cx="84124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Александр Сергеевич Пушкин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320040" y="3227832"/>
            <a:ext cx="84124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1799–1837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384048" y="3493008"/>
            <a:ext cx="8321040" cy="1325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0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Гениальный русский поэт и прозаик, основоположник современного русского языка. Создал роман «Евгений Онегин», в котором впервые воплотил образ «лишнего человека» — социально значимый тип, определивший развитие русской ли</a:t>
            </a:r>
            <a:endParaRPr lang="en-US" sz="1000" dirty="0"/>
          </a:p>
        </p:txBody>
      </p:sp>
      <p:sp>
        <p:nvSpPr>
          <p:cNvPr id="11" name="Text 8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Работа с историческим источником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8595360" cy="365760"/>
          </a:xfrm>
          <a:prstGeom prst="rect">
            <a:avLst/>
          </a:prstGeom>
          <a:solidFill>
            <a:srgbClr val="C5482C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14400"/>
            <a:ext cx="8412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Письмо Татьяны Онегину (глава 3, письмо Татьяны)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274320" y="1325880"/>
            <a:ext cx="8595360" cy="256032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8321040" cy="2423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«Я к вам пишу – чего же боле? Что я могу ещё сказать? Теперь, я знаю, в вашей воле Мою судьбу мне совершать. Но вы, к моей несчастной доле Хоть каплю жалости явить; Вы не посмеете презреть Мольбу усердную, мою…» — Татьяна в своём письме откровенно признаётся в любви Онегину, нарушив все нормы светского этикета.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365760" y="3977640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Какое нарушение общественных норм совершает Татьяна, написав письмо Онегину первой?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365760" y="4453128"/>
            <a:ext cx="8412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Как это письмо характеризует внутренний мир Татьяны и показывает её несовместимость со светским обществом?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Характеристика главных персонажей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Евгений Онегин — 26-летний петербургский аристократ, охваченный байронической скукой и разочарованием.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Татьяна Ларина — девушка провинциального дворянства, романтичная и чувствительная, воспитанная на французских романах.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Владимир Ленский — молодой романтический поэт, верящий в любовь, дружбу и идеальные чувства.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Ольга Ларина — лёгкая, весёлая сестра Татьяны, олицетворение светской пустоты и поверхностности.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Автор-повествователь — вмешивается в действие, комментирует события, делится собственными воспоминаниями.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Значение и литературное влияние романа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Роман в стихах стал новым жанром русской литературы, повлиявшим на последующие поколения писателей.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Создан типический образ «лишнего человека» — молодого дворянина, не нашедшего применения своим способностям.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«Евгений Онегин» стал энциклопедией русской жизни: культура, мода, традиции, язык эпохи.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Роман открыл путь для психологического романа в русской литературе (Лермонтов, Тургенев, Толстой).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Евгений Онегин вошёл в сознание читателей как символ поколения 1820–1830-х годов.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Сравнение: Ожидания и реальность в романе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274320" y="914400"/>
            <a:ext cx="411480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365760" y="96012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Ожидания персонажей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65760" y="1371600"/>
            <a:ext cx="393192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Татьяна верит в вечную любовь и идеальное чувство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Ленский надеется на взаимность своей любви к Ольге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Онегин скучает и ищет впечатлений в провинции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663440" y="914400"/>
            <a:ext cx="4206240" cy="3566160"/>
          </a:xfrm>
          <a:prstGeom prst="rect">
            <a:avLst/>
          </a:prstGeom>
          <a:solidFill>
            <a:srgbClr val="F8F4EE"/>
          </a:solidFill>
          <a:ln w="12700">
            <a:solidFill>
              <a:srgbClr val="1B4F8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754880" y="960120"/>
            <a:ext cx="40233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B4F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Реальность по ходу романа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754880" y="1371600"/>
            <a:ext cx="402336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Онегин отвергает Татьяну; она выходит за другого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Ольга забывает Ленского; Ленский погибает на дуэли</a:t>
            </a: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Онегин осознаёт свою ошибку, когда поздно; встреча бесплодна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Итоги урока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2651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●"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«Евгений Онегин» — выдающееся произведение, отразившее духовный кризис дворянского поколения 1820–1830-х годов.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Роман в стихах впервые воплотил типический образ «лишнего человека» — культурного, способного, но разочарованного в жизни.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Пушкин создал роман-энциклопедию, охватывающую все аспекты жизни русского общества своего времени.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Произведение оказало огромное влияние на развитие русской литературы и стало источником вдохновения для писателей XIX века.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4320" y="3794760"/>
            <a:ext cx="8595360" cy="1005840"/>
          </a:xfrm>
          <a:prstGeom prst="rect">
            <a:avLst/>
          </a:prstGeom>
          <a:solidFill>
            <a:srgbClr val="F8F4EE"/>
          </a:solidFill>
          <a:ln w="12700">
            <a:solidFill>
              <a:srgbClr val="C5482C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65760" y="3886200"/>
            <a:ext cx="8412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5482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 «Евгений Онегин» — это роман о духовной катастрофе молодого поколения, погруженного в романтическое разочарование. Личная трагедия Онегина, Татьяны и Ленского отражает общую трагедию целого поколения дворян, оставленных историей без идеалов и жизненной цели.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201168"/>
          </a:xfrm>
          <a:prstGeom prst="rect">
            <a:avLst/>
          </a:prstGeom>
          <a:solidFill>
            <a:srgbClr val="C5482C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256032"/>
            <a:ext cx="859536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1A1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Проверь себя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274320" y="804672"/>
            <a:ext cx="8595360" cy="0"/>
          </a:xfrm>
          <a:prstGeom prst="line">
            <a:avLst/>
          </a:prstGeom>
          <a:noFill/>
          <a:ln w="12700">
            <a:solidFill>
              <a:srgbClr val="C5482C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65760" y="1051560"/>
            <a:ext cx="8412480" cy="3383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В каком году Пушкин начал работу над «Евгением Онегиным» и где?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Что означает понятие «онегинская строфа» и почему Пушкин выбрал именно стихотворную форму?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Почему Татьяна пишет письмо Онегину и каковы последствия этого поступка?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Как образ Евгения Онегина повлиял на развитие русской литературы и культуры?</a:t>
            </a:r>
            <a:endParaRPr lang="en-US" sz="1500" dirty="0"/>
          </a:p>
          <a:p>
            <a:pPr indent="0" marL="0">
              <a:buNone/>
            </a:pPr>
            <a:r>
              <a:rPr lang="en-US" sz="1500" dirty="0">
                <a:solidFill>
                  <a:srgbClr val="2C2C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Какую роль играет автор-повествователь в романе и как его мнение влияет на восприятие событий?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8595360" y="4892040"/>
            <a:ext cx="36576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8A80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2026-09-15T08:30:09Z</dcterms:created>
  <dcterms:modified xsi:type="dcterms:W3CDTF">2026-09-15T08:30:09Z</dcterms:modified>
</cp:coreProperties>
</file>